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6" r:id="rId5"/>
    <p:sldId id="267" r:id="rId6"/>
    <p:sldId id="270" r:id="rId7"/>
    <p:sldId id="269" r:id="rId8"/>
    <p:sldId id="271" r:id="rId9"/>
    <p:sldId id="272" r:id="rId10"/>
    <p:sldId id="268" r:id="rId11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>
        <p:scale>
          <a:sx n="79" d="100"/>
          <a:sy n="79" d="100"/>
        </p:scale>
        <p:origin x="183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8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8148F02-35C7-49E6-993F-E82908D7AF75}" type="datetime1">
              <a:rPr lang="es-ES" smtClean="0"/>
              <a:t>04/02/2024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0AAB062-198E-4F51-A2F6-E1757EE113E0}" type="datetime1">
              <a:rPr lang="es-ES" noProof="0" smtClean="0"/>
              <a:t>04/02/2024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es-ES" noProof="0" smtClean="0"/>
              <a:t>‹#›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1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es-ES" noProof="1" dirty="0" smtClean="0"/>
              <a:t>1</a:t>
            </a:fld>
            <a:endParaRPr lang="es-ES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1"/>
              <a:t>Click to edit Master title style</a:t>
            </a:r>
            <a:endParaRPr lang="es-ES" noProof="1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1"/>
              <a:t>Click to edit Master subtitle style</a:t>
            </a:r>
            <a:endParaRPr lang="es-ES" noProof="1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498F6463-E3E5-495A-9247-FB13D216B2BB}" type="datetime1">
              <a:rPr lang="es-ES" noProof="1" smtClean="0"/>
              <a:t>04/02/2024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‹#›</a:t>
            </a:fld>
            <a:endParaRPr lang="es-ES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b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b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89C1930-778F-4458-8924-EEC59DD2356C}" type="datetime1">
              <a:rPr lang="es-ES" noProof="0" smtClean="0"/>
              <a:t>04/02/2024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C51A39-469D-45D6-9466-8F867D5AA5F3}" type="datetime1">
              <a:rPr lang="es-ES" noProof="0" smtClean="0"/>
              <a:t>04/02/2024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E64886-2519-4079-84AC-2CC2F797F4E0}" type="datetime1">
              <a:rPr lang="es-ES" noProof="0" smtClean="0"/>
              <a:t>04/02/2024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33F794C-6882-41AC-82BF-60BB9E6F3BCD}" type="datetime1">
              <a:rPr lang="es-ES" noProof="0" smtClean="0"/>
              <a:t>04/02/2024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  <p:sp>
        <p:nvSpPr>
          <p:cNvPr id="7" name="Forma libre 6" title="Marca de re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585378-E0B5-4F68-82D2-43529871C830}" type="datetime1">
              <a:rPr lang="es-ES" noProof="0" smtClean="0"/>
              <a:t>04/02/2024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EBEEF58-48C9-467B-A631-1E436BEDAB11}" type="datetime1">
              <a:rPr lang="es-ES" noProof="0" smtClean="0"/>
              <a:t>04/02/2024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60F666-88B8-4DF3-9956-D08FAF884D2A}" type="datetime1">
              <a:rPr lang="es-ES" noProof="0" smtClean="0"/>
              <a:t>04/02/2024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1315F2-01CA-4762-8977-05CA9889EEFD}" type="datetime1">
              <a:rPr lang="es-ES" noProof="0" smtClean="0"/>
              <a:t>04/02/2024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s-ES" noProof="0" smtClean="0"/>
              <a:t>‹#›</a:t>
            </a:fld>
            <a:endParaRPr lang="es-ES" noProof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8C31800-ABDF-4500-B590-0F98C33628D8}" type="datetime1">
              <a:rPr lang="es-ES" noProof="0" smtClean="0"/>
              <a:t>04/02/2024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 title="Forma de fo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es-ES" noProof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s-ES" noProof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A0C785D8-623B-4B06-B6D3-7A2D6A2C5207}" type="datetime1">
              <a:rPr lang="es-ES" noProof="0" smtClean="0"/>
              <a:t>04/02/2024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0" smtClean="0"/>
              <a:pPr rtl="0"/>
              <a:t>‹#›</a:t>
            </a:fld>
            <a:endParaRPr lang="es-ES" noProof="0"/>
          </a:p>
        </p:txBody>
      </p:sp>
      <p:sp>
        <p:nvSpPr>
          <p:cNvPr id="9" name="Rectángulo 8" title="Barra de división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s-ES" noProof="1"/>
              <a:t>Haga clic para modificar el estilo de título del patrón</a:t>
            </a:r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1"/>
              <a:t>Haga clic para modificar los estilos de texto del patrón</a:t>
            </a:r>
          </a:p>
          <a:p>
            <a:pPr lvl="1" rtl="0"/>
            <a:r>
              <a:rPr lang="es-ES" noProof="1"/>
              <a:t>Segundo nivel</a:t>
            </a:r>
          </a:p>
          <a:p>
            <a:pPr lvl="2" rtl="0"/>
            <a:r>
              <a:rPr lang="es-ES" noProof="1"/>
              <a:t>Tercer nivel</a:t>
            </a:r>
          </a:p>
          <a:p>
            <a:pPr lvl="3" rtl="0"/>
            <a:r>
              <a:rPr lang="es-ES" noProof="1"/>
              <a:t>Cuarto nivel</a:t>
            </a:r>
          </a:p>
          <a:p>
            <a:pPr lvl="4" rtl="0"/>
            <a:r>
              <a:rPr lang="es-ES" noProof="1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32753D48-8572-4784-98D4-3FA29A2341E7}" type="datetime1">
              <a:rPr lang="es-ES" noProof="1" smtClean="0"/>
              <a:t>04/02/2024</a:t>
            </a:fld>
            <a:endParaRPr lang="es-ES" noProof="1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es-ES" noProof="1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es-ES" noProof="1" dirty="0" smtClean="0"/>
              <a:pPr rtl="0"/>
              <a:t>‹#›</a:t>
            </a:fld>
            <a:endParaRPr lang="es-ES" noProof="1"/>
          </a:p>
        </p:txBody>
      </p:sp>
      <p:sp>
        <p:nvSpPr>
          <p:cNvPr id="9" name="Rectá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pic>
        <p:nvPicPr>
          <p:cNvPr id="23" name="Imagen 22" descr="Primer plano muy cercano de un gráfico de líne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orma lib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s-CO" dirty="0"/>
          </a:p>
        </p:txBody>
      </p:sp>
      <p:sp>
        <p:nvSpPr>
          <p:cNvPr id="50" name="Rectá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1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 rtlCol="0">
            <a:normAutofit/>
          </a:bodyPr>
          <a:lstStyle/>
          <a:p>
            <a:pPr algn="l"/>
            <a:r>
              <a:rPr lang="es-ES" sz="3600" noProof="1">
                <a:solidFill>
                  <a:srgbClr val="FFFFFF"/>
                </a:solidFill>
              </a:rPr>
              <a:t>Literature survey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 rtlCol="0">
            <a:normAutofit/>
          </a:bodyPr>
          <a:lstStyle/>
          <a:p>
            <a:pPr algn="l" rtl="0">
              <a:spcAft>
                <a:spcPts val="600"/>
              </a:spcAft>
            </a:pPr>
            <a:r>
              <a:rPr lang="es-ES" sz="1800" noProof="1">
                <a:solidFill>
                  <a:srgbClr val="FFFFFF"/>
                </a:solidFill>
              </a:rPr>
              <a:t>Blessing, Rolih, Ernest, Cristian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3E6C8-708A-E802-ADF0-8BC2E9A05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anchor="t">
            <a:normAutofit/>
          </a:bodyPr>
          <a:lstStyle/>
          <a:p>
            <a:r>
              <a:rPr lang="en-US" sz="3400"/>
              <a:t>Hybrid CNN-LSTM and Domain Modeling in Climate-Energy Analysis for a Smart Environment</a:t>
            </a:r>
            <a:endParaRPr lang="es-CO" sz="3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22D9F-0172-81F9-468B-A1CC7AEA50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>
            <a:normAutofit/>
          </a:bodyPr>
          <a:lstStyle/>
          <a:p>
            <a:r>
              <a:rPr lang="en-US" sz="1900" dirty="0"/>
              <a:t>Correlation between power generation and temperature – local / state level</a:t>
            </a:r>
          </a:p>
          <a:p>
            <a:pPr marL="800100" lvl="1" indent="-342900"/>
            <a:r>
              <a:rPr lang="en-US" sz="1900" dirty="0"/>
              <a:t>Predict net energy generation based on the temperature and identify interdependencies for smart cities </a:t>
            </a:r>
          </a:p>
          <a:p>
            <a:r>
              <a:rPr lang="en-US" sz="1900" dirty="0"/>
              <a:t>Hybrid approach </a:t>
            </a:r>
            <a:r>
              <a:rPr lang="es-CO" sz="1900" dirty="0"/>
              <a:t>CNN-LSTM</a:t>
            </a:r>
            <a:r>
              <a:rPr lang="en-US" sz="1900" dirty="0"/>
              <a:t>, domain knowledge in Environmental Science</a:t>
            </a:r>
          </a:p>
          <a:p>
            <a:r>
              <a:rPr lang="en-US" sz="1900" dirty="0"/>
              <a:t>Python’s </a:t>
            </a:r>
            <a:r>
              <a:rPr lang="en-US" sz="1900" dirty="0" err="1"/>
              <a:t>Sckit</a:t>
            </a:r>
            <a:r>
              <a:rPr lang="en-US" sz="1900" dirty="0"/>
              <a:t> Learn is used for the implementation</a:t>
            </a:r>
          </a:p>
        </p:txBody>
      </p:sp>
      <p:pic>
        <p:nvPicPr>
          <p:cNvPr id="6" name="Picture 5" descr="Light bulb on green grass">
            <a:extLst>
              <a:ext uri="{FF2B5EF4-FFF2-40B4-BE49-F238E27FC236}">
                <a16:creationId xmlns:a16="http://schemas.microsoft.com/office/drawing/2014/main" id="{DC886A7B-C4DF-21FE-214E-F29E72D8DA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36" r="2563" b="-4"/>
          <a:stretch/>
        </p:blipFill>
        <p:spPr>
          <a:xfrm>
            <a:off x="6525403" y="2285999"/>
            <a:ext cx="4447786" cy="35814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48806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171D5B-FA55-5E0D-A7F0-F0E775B4EA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9325-9588-7960-59D5-5FC5D9A6C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/>
          <a:p>
            <a:r>
              <a:rPr lang="en-US" sz="4100"/>
              <a:t>Convolutional Neural Networks (CNN)</a:t>
            </a:r>
            <a:endParaRPr lang="es-CO" sz="4100"/>
          </a:p>
        </p:txBody>
      </p:sp>
      <p:pic>
        <p:nvPicPr>
          <p:cNvPr id="6" name="Picture 5" descr="A diagram of a diagram of a variety of cubes&#10;&#10;Description automatically generated">
            <a:extLst>
              <a:ext uri="{FF2B5EF4-FFF2-40B4-BE49-F238E27FC236}">
                <a16:creationId xmlns:a16="http://schemas.microsoft.com/office/drawing/2014/main" id="{BCA1AA81-1AE9-BF4E-744E-0A103260D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2120" y="669243"/>
            <a:ext cx="6659880" cy="2447505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3273F-E0FC-B964-B3D2-C2BE124E90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2503" y="2855968"/>
            <a:ext cx="5115297" cy="3011432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Deep Learning algorithm that: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takes in an input image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assign importance (learnable weights and biases) to objects in the image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Identify features and predict them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CNN is used for image processing in object recognition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91376D6-EC22-4534-CFE7-36CF0AA25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3429000"/>
            <a:ext cx="3855720" cy="303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9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3FC792-25D2-F251-3ACB-99532C1DA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2AC09-F104-2EFC-7235-0820AF667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Long-Short Term Memory (LSTM)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96F33-8724-9495-5721-8C3AC3453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864" y="1790700"/>
            <a:ext cx="9601200" cy="3581400"/>
          </a:xfrm>
        </p:spPr>
        <p:txBody>
          <a:bodyPr/>
          <a:lstStyle/>
          <a:p>
            <a:r>
              <a:rPr lang="en-US" dirty="0"/>
              <a:t>Memory cell for storing Long-term information and gates (forget, input, and output)</a:t>
            </a:r>
          </a:p>
          <a:p>
            <a:r>
              <a:rPr lang="en-US" dirty="0"/>
              <a:t>Forecasting, analysis in time series and sequential data tasks (language processing, speech recognition,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F61620-C0EC-8EFF-EC95-36DDF0BDD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6964" y="2790702"/>
            <a:ext cx="4892883" cy="2860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B1D5DF-475D-5D47-3730-6285EE97C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0132" y="4134648"/>
            <a:ext cx="2476846" cy="6954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348183-36E6-BD4E-6B1A-18C8C90056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0132" y="4984663"/>
            <a:ext cx="2238687" cy="6668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5F44158-A705-8598-E328-400753509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0132" y="3439758"/>
            <a:ext cx="1943371" cy="58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316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550785-C6F7-964A-2B74-DAA7A62AA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773B8-B340-0796-972D-605057B6E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CNN-LSTM TO PREDICT NET ENERGY GENERATION FORECASTING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D84C7-AF8B-87AB-DF66-A3D0A6DAE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864" y="1987296"/>
            <a:ext cx="9601200" cy="3384804"/>
          </a:xfrm>
        </p:spPr>
        <p:txBody>
          <a:bodyPr/>
          <a:lstStyle/>
          <a:p>
            <a:r>
              <a:rPr lang="en-US" dirty="0"/>
              <a:t>CNN: categorize weather conditions</a:t>
            </a:r>
          </a:p>
          <a:p>
            <a:pPr lvl="1"/>
            <a:r>
              <a:rPr lang="en-US" dirty="0"/>
              <a:t>3 layers to analyze the data, then amplify its features</a:t>
            </a:r>
          </a:p>
          <a:p>
            <a:r>
              <a:rPr lang="en-US" dirty="0"/>
              <a:t>LSTM: learn solar power generation</a:t>
            </a:r>
          </a:p>
          <a:p>
            <a:pPr lvl="1"/>
            <a:r>
              <a:rPr lang="en-US" dirty="0"/>
              <a:t>3 layers, uses learned weights to make complex decisions based on the extracted features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172C3F-E5D9-9D70-7C80-6D4E3E7B0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721" y="3039872"/>
            <a:ext cx="6415982" cy="309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295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B54D4-C3B8-646B-64DF-E1BABA170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/>
          <a:p>
            <a:r>
              <a:rPr lang="en-US" dirty="0"/>
              <a:t>Smart Cities with AI</a:t>
            </a:r>
            <a:endParaRPr lang="es-CO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3C6F35-3A63-8A20-6D5F-C70FBAF13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2120" y="1397737"/>
            <a:ext cx="6659880" cy="4062525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4E79D-49BB-AE5D-FFAF-3A533A95E0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CNN-LSTM diversification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9 to 13 temperature readings on the power plant have a better performance across the model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Real-time temperature allows dynamic adjustment in energy generation controlling greenhouse gas (GHG) emissions</a:t>
            </a:r>
          </a:p>
        </p:txBody>
      </p:sp>
    </p:spTree>
    <p:extLst>
      <p:ext uri="{BB962C8B-B14F-4D97-AF65-F5344CB8AC3E}">
        <p14:creationId xmlns:p14="http://schemas.microsoft.com/office/powerpoint/2010/main" val="842237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489B-A652-1442-122D-B16182D34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  <a:endParaRPr lang="es-C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52637-501D-21AB-1A38-D63B6A97D7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S. </a:t>
            </a:r>
            <a:r>
              <a:rPr lang="es-CO" dirty="0" err="1"/>
              <a:t>Shrestha</a:t>
            </a:r>
            <a:r>
              <a:rPr lang="es-CO" dirty="0"/>
              <a:t>, B. Buckley, A. S. </a:t>
            </a:r>
            <a:r>
              <a:rPr lang="es-CO" dirty="0" err="1"/>
              <a:t>Varde</a:t>
            </a:r>
            <a:r>
              <a:rPr lang="es-CO" dirty="0"/>
              <a:t> and D. </a:t>
            </a:r>
            <a:r>
              <a:rPr lang="es-CO" dirty="0" err="1"/>
              <a:t>Cwynar</a:t>
            </a:r>
            <a:r>
              <a:rPr lang="es-CO" dirty="0"/>
              <a:t>, "</a:t>
            </a:r>
            <a:r>
              <a:rPr lang="es-CO" dirty="0" err="1"/>
              <a:t>Hybrid</a:t>
            </a:r>
            <a:r>
              <a:rPr lang="es-CO" dirty="0"/>
              <a:t> CNN-LSTM and </a:t>
            </a:r>
            <a:r>
              <a:rPr lang="es-CO" dirty="0" err="1"/>
              <a:t>Domain</a:t>
            </a:r>
            <a:r>
              <a:rPr lang="es-CO" dirty="0"/>
              <a:t> </a:t>
            </a:r>
            <a:r>
              <a:rPr lang="es-CO" dirty="0" err="1"/>
              <a:t>Modeling</a:t>
            </a:r>
            <a:r>
              <a:rPr lang="es-CO" dirty="0"/>
              <a:t> in </a:t>
            </a:r>
            <a:r>
              <a:rPr lang="es-CO" dirty="0" err="1"/>
              <a:t>Climate</a:t>
            </a:r>
            <a:r>
              <a:rPr lang="es-CO" dirty="0"/>
              <a:t>-Energy </a:t>
            </a:r>
            <a:r>
              <a:rPr lang="es-CO" dirty="0" err="1"/>
              <a:t>Analysis</a:t>
            </a:r>
            <a:r>
              <a:rPr lang="es-CO" dirty="0"/>
              <a:t> for a Smart </a:t>
            </a:r>
            <a:r>
              <a:rPr lang="es-CO" dirty="0" err="1"/>
              <a:t>Environment</a:t>
            </a:r>
            <a:r>
              <a:rPr lang="es-CO" dirty="0"/>
              <a:t>," 2023 IEEE 35th International </a:t>
            </a:r>
            <a:r>
              <a:rPr lang="es-CO" dirty="0" err="1"/>
              <a:t>Conference</a:t>
            </a:r>
            <a:r>
              <a:rPr lang="es-CO" dirty="0"/>
              <a:t> </a:t>
            </a:r>
            <a:r>
              <a:rPr lang="es-CO" dirty="0" err="1"/>
              <a:t>on</a:t>
            </a:r>
            <a:r>
              <a:rPr lang="es-CO" dirty="0"/>
              <a:t> Tools </a:t>
            </a:r>
            <a:r>
              <a:rPr lang="es-CO" dirty="0" err="1"/>
              <a:t>with</a:t>
            </a:r>
            <a:r>
              <a:rPr lang="es-CO" dirty="0"/>
              <a:t> Artificial </a:t>
            </a:r>
            <a:r>
              <a:rPr lang="es-CO" dirty="0" err="1"/>
              <a:t>Intelligence</a:t>
            </a:r>
            <a:r>
              <a:rPr lang="es-CO" dirty="0"/>
              <a:t> (ICTAI), Atlanta, GA, USA, 2023, pp. 229-233, </a:t>
            </a:r>
            <a:r>
              <a:rPr lang="es-CO" dirty="0" err="1"/>
              <a:t>doi</a:t>
            </a:r>
            <a:r>
              <a:rPr lang="es-CO" dirty="0"/>
              <a:t>: 10.1109/ICTAI59109.2023.00041. </a:t>
            </a:r>
            <a:r>
              <a:rPr lang="es-CO" dirty="0" err="1"/>
              <a:t>keywords</a:t>
            </a:r>
            <a:r>
              <a:rPr lang="es-CO" dirty="0"/>
              <a:t>: {</a:t>
            </a:r>
            <a:r>
              <a:rPr lang="es-CO" dirty="0" err="1"/>
              <a:t>Climate</a:t>
            </a:r>
            <a:r>
              <a:rPr lang="es-CO" dirty="0"/>
              <a:t> </a:t>
            </a:r>
            <a:r>
              <a:rPr lang="es-CO" dirty="0" err="1"/>
              <a:t>change;Convolutional</a:t>
            </a:r>
            <a:r>
              <a:rPr lang="es-CO" dirty="0"/>
              <a:t> neural </a:t>
            </a:r>
            <a:r>
              <a:rPr lang="es-CO" dirty="0" err="1"/>
              <a:t>networks;Electricity;Long</a:t>
            </a:r>
            <a:r>
              <a:rPr lang="es-CO" dirty="0"/>
              <a:t> short </a:t>
            </a:r>
            <a:r>
              <a:rPr lang="es-CO" dirty="0" err="1"/>
              <a:t>term</a:t>
            </a:r>
            <a:r>
              <a:rPr lang="es-CO" dirty="0"/>
              <a:t> </a:t>
            </a:r>
            <a:r>
              <a:rPr lang="es-CO" dirty="0" err="1"/>
              <a:t>memory;Predictive</a:t>
            </a:r>
            <a:r>
              <a:rPr lang="es-CO" dirty="0"/>
              <a:t> </a:t>
            </a:r>
            <a:r>
              <a:rPr lang="es-CO" dirty="0" err="1"/>
              <a:t>models;Smart</a:t>
            </a:r>
            <a:r>
              <a:rPr lang="es-CO" dirty="0"/>
              <a:t> </a:t>
            </a:r>
            <a:r>
              <a:rPr lang="es-CO" dirty="0" err="1"/>
              <a:t>devices;Smart</a:t>
            </a:r>
            <a:r>
              <a:rPr lang="es-CO" dirty="0"/>
              <a:t> </a:t>
            </a:r>
            <a:r>
              <a:rPr lang="es-CO" dirty="0" err="1"/>
              <a:t>cities;Power</a:t>
            </a:r>
            <a:r>
              <a:rPr lang="es-CO" dirty="0"/>
              <a:t> </a:t>
            </a:r>
            <a:r>
              <a:rPr lang="es-CO" dirty="0" err="1"/>
              <a:t>generation;CNN;Climate</a:t>
            </a:r>
            <a:r>
              <a:rPr lang="es-CO" dirty="0"/>
              <a:t> </a:t>
            </a:r>
            <a:r>
              <a:rPr lang="es-CO" dirty="0" err="1"/>
              <a:t>Studies;Electricity;Energy;LSTM;Predictive</a:t>
            </a:r>
            <a:r>
              <a:rPr lang="es-CO" dirty="0"/>
              <a:t> </a:t>
            </a:r>
            <a:r>
              <a:rPr lang="es-CO" dirty="0" err="1"/>
              <a:t>Modeling;Smart</a:t>
            </a:r>
            <a:r>
              <a:rPr lang="es-CO" dirty="0"/>
              <a:t> </a:t>
            </a:r>
            <a:r>
              <a:rPr lang="es-CO" dirty="0" err="1"/>
              <a:t>Environment;Smart</a:t>
            </a:r>
            <a:r>
              <a:rPr lang="es-CO" dirty="0"/>
              <a:t> </a:t>
            </a:r>
            <a:r>
              <a:rPr lang="es-CO" dirty="0" err="1"/>
              <a:t>Cities</a:t>
            </a:r>
            <a:r>
              <a:rPr lang="es-CO" dirty="0"/>
              <a:t>},</a:t>
            </a:r>
          </a:p>
          <a:p>
            <a:endParaRPr lang="es-CO" dirty="0"/>
          </a:p>
          <a:p>
            <a:r>
              <a:rPr lang="es-CO" dirty="0"/>
              <a:t>https://towardsdatascience.com/a-comprehensive-guide-to-convolutional-neural-networks-the-eli5-way-3bd2b1164a53</a:t>
            </a:r>
          </a:p>
        </p:txBody>
      </p:sp>
    </p:spTree>
    <p:extLst>
      <p:ext uri="{BB962C8B-B14F-4D97-AF65-F5344CB8AC3E}">
        <p14:creationId xmlns:p14="http://schemas.microsoft.com/office/powerpoint/2010/main" val="3965217441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972_TF34357615.potx" id="{C86973C6-2DA0-4089-9514-87FF768B367B}" vid="{9027C86C-E911-48B6-A8D3-7E230521707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Diseño Recorte</Template>
  <TotalTime>449</TotalTime>
  <Words>349</Words>
  <Application>Microsoft Office PowerPoint</Application>
  <PresentationFormat>Widescreen</PresentationFormat>
  <Paragraphs>30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Franklin Gothic Book</vt:lpstr>
      <vt:lpstr>Recorte</vt:lpstr>
      <vt:lpstr>Literature survey</vt:lpstr>
      <vt:lpstr>Hybrid CNN-LSTM and Domain Modeling in Climate-Energy Analysis for a Smart Environment</vt:lpstr>
      <vt:lpstr>Convolutional Neural Networks (CNN)</vt:lpstr>
      <vt:lpstr>Long-Short Term Memory (LSTM)</vt:lpstr>
      <vt:lpstr>CNN-LSTM TO PREDICT NET ENERGY GENERATION FORECASTING</vt:lpstr>
      <vt:lpstr>Smart Cities with AI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Literature survey</dc:title>
  <dc:creator>James Lucero</dc:creator>
  <cp:lastModifiedBy>James Lucero</cp:lastModifiedBy>
  <cp:revision>1</cp:revision>
  <dcterms:created xsi:type="dcterms:W3CDTF">2024-02-04T20:36:54Z</dcterms:created>
  <dcterms:modified xsi:type="dcterms:W3CDTF">2024-02-05T04:06:50Z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